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9" r:id="rId6"/>
    <p:sldId id="260" r:id="rId7"/>
    <p:sldId id="281" r:id="rId8"/>
    <p:sldId id="262" r:id="rId9"/>
    <p:sldId id="263" r:id="rId10"/>
    <p:sldId id="264" r:id="rId11"/>
    <p:sldId id="290" r:id="rId12"/>
    <p:sldId id="265" r:id="rId13"/>
    <p:sldId id="278" r:id="rId14"/>
    <p:sldId id="282" r:id="rId15"/>
    <p:sldId id="266" r:id="rId16"/>
    <p:sldId id="283" r:id="rId17"/>
    <p:sldId id="267" r:id="rId18"/>
    <p:sldId id="285" r:id="rId19"/>
    <p:sldId id="289" r:id="rId20"/>
    <p:sldId id="286" r:id="rId21"/>
    <p:sldId id="269" r:id="rId22"/>
    <p:sldId id="271" r:id="rId23"/>
    <p:sldId id="275" r:id="rId24"/>
    <p:sldId id="268" r:id="rId25"/>
  </p:sldIdLst>
  <p:sldSz cx="12192000" cy="6858000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D70643-7333-4BDE-B854-7483A189B798}" v="2" dt="2019-09-29T12:46:20.3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50" d="100"/>
          <a:sy n="50" d="100"/>
        </p:scale>
        <p:origin x="78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0BD9-1420-4963-B6C6-8A251D867C6E}" type="datetimeFigureOut">
              <a:rPr lang="fr-FR" smtClean="0"/>
              <a:t>08/11/2021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A5321-39DB-4513-8A53-D9C83B5774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1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Conseil d’école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LUNDI 18 octobre 2021</a:t>
            </a:r>
          </a:p>
        </p:txBody>
      </p:sp>
    </p:spTree>
    <p:extLst>
      <p:ext uri="{BB962C8B-B14F-4D97-AF65-F5344CB8AC3E}">
        <p14:creationId xmlns:p14="http://schemas.microsoft.com/office/powerpoint/2010/main" val="3767698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actions du 2</a:t>
            </a:r>
            <a:r>
              <a:rPr lang="fr-FR" baseline="30000" dirty="0"/>
              <a:t>ème</a:t>
            </a:r>
            <a:r>
              <a:rPr lang="fr-FR" dirty="0"/>
              <a:t> objectif :</a:t>
            </a:r>
            <a:br>
              <a:rPr lang="fr-FR" dirty="0"/>
            </a:br>
            <a:r>
              <a:rPr lang="fr-FR" sz="2700" dirty="0"/>
              <a:t>Créer et entretenir un climat scolaire favorable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785257"/>
            <a:ext cx="10131425" cy="4746171"/>
          </a:xfrm>
        </p:spPr>
        <p:txBody>
          <a:bodyPr>
            <a:normAutofit/>
          </a:bodyPr>
          <a:lstStyle/>
          <a:p>
            <a:r>
              <a:rPr lang="fr-FR" sz="4400" dirty="0"/>
              <a:t>Tiroirs du savoir</a:t>
            </a:r>
          </a:p>
          <a:p>
            <a:r>
              <a:rPr lang="fr-FR" sz="4400" dirty="0"/>
              <a:t>Diplômes sportifs</a:t>
            </a:r>
          </a:p>
          <a:p>
            <a:r>
              <a:rPr lang="fr-FR" sz="4400" dirty="0"/>
              <a:t>Les nouvelles technologies au service de la réussites des élèves</a:t>
            </a:r>
          </a:p>
          <a:p>
            <a:r>
              <a:rPr lang="fr-FR" sz="4400" dirty="0"/>
              <a:t>Vivre ensemble (Classe de découverte, cycles sportifs, esprit olympique, …)</a:t>
            </a:r>
          </a:p>
        </p:txBody>
      </p:sp>
    </p:spTree>
    <p:extLst>
      <p:ext uri="{BB962C8B-B14F-4D97-AF65-F5344CB8AC3E}">
        <p14:creationId xmlns:p14="http://schemas.microsoft.com/office/powerpoint/2010/main" val="70635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8" y="422129"/>
            <a:ext cx="4334068" cy="3064493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08" y="416660"/>
            <a:ext cx="4326102" cy="306996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8" y="3674093"/>
            <a:ext cx="4334068" cy="30663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07" y="3674093"/>
            <a:ext cx="4342647" cy="306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94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769088"/>
            <a:ext cx="10131425" cy="1456267"/>
          </a:xfrm>
        </p:spPr>
        <p:txBody>
          <a:bodyPr>
            <a:normAutofit fontScale="90000"/>
          </a:bodyPr>
          <a:lstStyle/>
          <a:p>
            <a:r>
              <a:rPr lang="fr-FR" dirty="0"/>
              <a:t>actions du 3</a:t>
            </a:r>
            <a:r>
              <a:rPr lang="fr-FR" baseline="30000" dirty="0"/>
              <a:t>ème</a:t>
            </a:r>
            <a:r>
              <a:rPr lang="fr-FR" dirty="0"/>
              <a:t>  objectif :</a:t>
            </a:r>
            <a:br>
              <a:rPr lang="fr-FR" dirty="0"/>
            </a:br>
            <a:r>
              <a:rPr lang="fr-FR" sz="2700" dirty="0"/>
              <a:t>améliorer la réussite scolaire en favorisant l’accès à l’autonomie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Je joue à la maison : Prêt de jeux</a:t>
            </a:r>
          </a:p>
          <a:p>
            <a:r>
              <a:rPr lang="fr-FR" sz="4400" dirty="0"/>
              <a:t>Autonomie dans les différents espaces de la classe</a:t>
            </a:r>
          </a:p>
          <a:p>
            <a:r>
              <a:rPr lang="fr-FR" sz="4400" dirty="0"/>
              <a:t>Les défis</a:t>
            </a:r>
          </a:p>
        </p:txBody>
      </p:sp>
    </p:spTree>
    <p:extLst>
      <p:ext uri="{BB962C8B-B14F-4D97-AF65-F5344CB8AC3E}">
        <p14:creationId xmlns:p14="http://schemas.microsoft.com/office/powerpoint/2010/main" val="385091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Avis De l’inspectrice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3649133"/>
          </a:xfrm>
        </p:spPr>
        <p:txBody>
          <a:bodyPr/>
          <a:lstStyle/>
          <a:p>
            <a:pPr algn="just"/>
            <a:r>
              <a:rPr lang="fr-FR" sz="2800" dirty="0"/>
              <a:t>Avis favorable au projet d’école. Projet ambitieux et très complet avec des actions riches et variées qui répondent aux objectifs fixés. Nous vous encourageons à garder des traces de vos expériences afin de les partager avec d’autres écoles de la circonscription.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155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42A99E-6555-4E38-BACF-978B1D46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Avis du conseil d’école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DF9CC-7DC0-41AA-A3F3-51EE8A72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Nous soulignons la qualité des projets et encourageons l’équipe à poursuivre car ils répondent aux besoins des élèves. Nos enfants sont heureux de venir à l’école chaque jour. </a:t>
            </a:r>
          </a:p>
        </p:txBody>
      </p:sp>
    </p:spTree>
    <p:extLst>
      <p:ext uri="{BB962C8B-B14F-4D97-AF65-F5344CB8AC3E}">
        <p14:creationId xmlns:p14="http://schemas.microsoft.com/office/powerpoint/2010/main" val="1632785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344905"/>
            <a:ext cx="10131425" cy="770021"/>
          </a:xfrm>
        </p:spPr>
        <p:txBody>
          <a:bodyPr/>
          <a:lstStyle/>
          <a:p>
            <a:r>
              <a:rPr lang="fr-FR" dirty="0"/>
              <a:t>Vie de classe et projets à venir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114926"/>
            <a:ext cx="10131425" cy="5382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Projets communs aux 4 classes :</a:t>
            </a:r>
          </a:p>
          <a:p>
            <a:pPr fontAlgn="base"/>
            <a:r>
              <a:rPr lang="fr-FR" sz="2400" dirty="0"/>
              <a:t>Parcours Lectures : Le Petit Chaperon rouge, Boucle d’or et les 3 ours, L’univers de l’artiste Christian VOLTZ</a:t>
            </a:r>
          </a:p>
          <a:p>
            <a:pPr fontAlgn="base"/>
            <a:r>
              <a:rPr lang="fr-FR" sz="2400" dirty="0"/>
              <a:t>Parcours artistique : </a:t>
            </a:r>
            <a:r>
              <a:rPr lang="fr-FR" sz="2400" dirty="0" err="1"/>
              <a:t>Haring</a:t>
            </a:r>
            <a:r>
              <a:rPr lang="fr-FR" sz="2400" dirty="0"/>
              <a:t>, Miro, Hundertwasser</a:t>
            </a:r>
          </a:p>
          <a:p>
            <a:pPr fontAlgn="base"/>
            <a:r>
              <a:rPr lang="fr-FR" sz="2400" dirty="0"/>
              <a:t>Elevage de chenilles pour les classes 1 et 3 en septembre et visite du Jardin de papillons à Hunawihr, en avril</a:t>
            </a:r>
          </a:p>
          <a:p>
            <a:pPr fontAlgn="base"/>
            <a:r>
              <a:rPr lang="fr-FR" sz="2400" dirty="0"/>
              <a:t>Cycle basket pour les élèves monolingues (Moyens et Grands), de septembre à novembre</a:t>
            </a:r>
          </a:p>
          <a:p>
            <a:pPr fontAlgn="base"/>
            <a:r>
              <a:rPr lang="fr-FR" sz="2400" dirty="0"/>
              <a:t>1 2 3 </a:t>
            </a:r>
            <a:r>
              <a:rPr lang="fr-FR" sz="2400" dirty="0" err="1"/>
              <a:t>Plant’haie</a:t>
            </a:r>
            <a:r>
              <a:rPr lang="fr-FR" sz="2400" dirty="0"/>
              <a:t> : Plantations arbustes et fruitiers pour les élèves monolingues</a:t>
            </a:r>
          </a:p>
          <a:p>
            <a:pPr fontAlgn="base"/>
            <a:r>
              <a:rPr lang="fr-FR" sz="2400" dirty="0"/>
              <a:t>Passage de Saint Nicolas, vendredi 3 décembre</a:t>
            </a:r>
          </a:p>
          <a:p>
            <a:pPr fontAlgn="base"/>
            <a:r>
              <a:rPr lang="fr-FR" sz="2400" dirty="0"/>
              <a:t>La fête de Noël des enfants, vendredi 17 décembre (sans les parents !)</a:t>
            </a:r>
          </a:p>
        </p:txBody>
      </p:sp>
    </p:spTree>
    <p:extLst>
      <p:ext uri="{BB962C8B-B14F-4D97-AF65-F5344CB8AC3E}">
        <p14:creationId xmlns:p14="http://schemas.microsoft.com/office/powerpoint/2010/main" val="32109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E05D51-C783-40B1-92E2-0512B749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2308"/>
            <a:ext cx="10131425" cy="1456267"/>
          </a:xfrm>
        </p:spPr>
        <p:txBody>
          <a:bodyPr/>
          <a:lstStyle/>
          <a:p>
            <a:r>
              <a:rPr lang="fr-FR" dirty="0"/>
              <a:t>Vie de classe et projets à venir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2AF6A2-10C8-420B-BB75-8F7F1F7CB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42239"/>
            <a:ext cx="10131425" cy="5293453"/>
          </a:xfrm>
        </p:spPr>
        <p:txBody>
          <a:bodyPr>
            <a:normAutofit fontScale="85000" lnSpcReduction="10000"/>
          </a:bodyPr>
          <a:lstStyle/>
          <a:p>
            <a:endParaRPr lang="fr-FR" sz="2800" dirty="0"/>
          </a:p>
          <a:p>
            <a:pPr fontAlgn="base"/>
            <a:r>
              <a:rPr lang="fr-FR" sz="2800" dirty="0"/>
              <a:t>Cycle patinage sur glace pour les élèves monolingues (Moyens et Grands) de novembre à janvier</a:t>
            </a:r>
          </a:p>
          <a:p>
            <a:r>
              <a:rPr lang="fr-FR" sz="2800" dirty="0"/>
              <a:t>Le bal des Princesses et des Princes, vendredi 28 janvier au matin (sans les parents !)</a:t>
            </a:r>
          </a:p>
          <a:p>
            <a:pPr fontAlgn="base"/>
            <a:r>
              <a:rPr lang="fr-FR" sz="2800" dirty="0"/>
              <a:t>Semaine de </a:t>
            </a:r>
            <a:r>
              <a:rPr lang="fr-FR" sz="2800" dirty="0" err="1"/>
              <a:t>décou’Verte</a:t>
            </a:r>
            <a:r>
              <a:rPr lang="fr-FR" sz="2800" dirty="0"/>
              <a:t> du 28 mars au 1er avril</a:t>
            </a:r>
          </a:p>
          <a:p>
            <a:r>
              <a:rPr lang="fr-FR" sz="2800" dirty="0"/>
              <a:t>Passage du lièvre de Pâques, le vendredi 8 avril</a:t>
            </a:r>
          </a:p>
          <a:p>
            <a:r>
              <a:rPr lang="fr-FR" sz="2800" dirty="0"/>
              <a:t>Cycle natation pour les Grands et les Moyens monolingues, de mai à juin</a:t>
            </a:r>
          </a:p>
          <a:p>
            <a:r>
              <a:rPr lang="fr-FR" sz="2800" dirty="0"/>
              <a:t>Exposition artistique lors de la Rencontre des Arts, Horbourg-Wihr, en mai</a:t>
            </a:r>
          </a:p>
          <a:p>
            <a:r>
              <a:rPr lang="fr-FR" sz="2800" dirty="0"/>
              <a:t>Fête du livre, vendredi 13 mai, le matin (avec des parents volontaires !)</a:t>
            </a:r>
          </a:p>
          <a:p>
            <a:r>
              <a:rPr lang="fr-FR" sz="2800" b="1" dirty="0"/>
              <a:t>Fête de l’école, vendredi 24 juin, le matin </a:t>
            </a:r>
            <a:r>
              <a:rPr lang="fr-FR" sz="2800" dirty="0"/>
              <a:t>(avec des parents !)</a:t>
            </a:r>
          </a:p>
          <a:p>
            <a:pPr fontAlgn="base"/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115077"/>
            <a:ext cx="10131425" cy="1023257"/>
          </a:xfrm>
        </p:spPr>
        <p:txBody>
          <a:bodyPr/>
          <a:lstStyle/>
          <a:p>
            <a:r>
              <a:rPr lang="fr-FR" dirty="0"/>
              <a:t>Projets particuliers aux classes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970385"/>
            <a:ext cx="10131425" cy="5486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400" u="sng" dirty="0"/>
              <a:t>Classe 1</a:t>
            </a:r>
          </a:p>
          <a:p>
            <a:pPr marL="0" indent="0">
              <a:buNone/>
            </a:pPr>
            <a:endParaRPr lang="fr-FR" sz="9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400" dirty="0"/>
              <a:t>Sciences : 		Familles d’animaux</a:t>
            </a:r>
          </a:p>
          <a:p>
            <a:pPr marL="0" indent="0">
              <a:buNone/>
            </a:pPr>
            <a:r>
              <a:rPr lang="fr-FR" sz="2400" dirty="0"/>
              <a:t>				Elevages chenille/papillon </a:t>
            </a:r>
          </a:p>
          <a:p>
            <a:pPr marL="0" indent="0">
              <a:buNone/>
            </a:pPr>
            <a:r>
              <a:rPr lang="fr-FR" sz="2400" dirty="0"/>
              <a:t>Carnet de suivi des apprentissages – Mise en place des vignettes du savoir</a:t>
            </a:r>
          </a:p>
          <a:p>
            <a:pPr marL="0" indent="0">
              <a:buNone/>
            </a:pPr>
            <a:r>
              <a:rPr lang="fr-FR" sz="2400" dirty="0"/>
              <a:t>Les défis</a:t>
            </a:r>
          </a:p>
          <a:p>
            <a:pPr marL="0" lvl="0" indent="0">
              <a:buNone/>
            </a:pPr>
            <a:r>
              <a:rPr lang="fr-FR" sz="2400" dirty="0"/>
              <a:t>Mascotte : Trotro en week-end dans les familles</a:t>
            </a:r>
          </a:p>
          <a:p>
            <a:r>
              <a:rPr lang="fr-FR" sz="2400" dirty="0"/>
              <a:t>PS : Traces et empreintes, peinture, tris et repérage dans la classe et l’école</a:t>
            </a:r>
          </a:p>
          <a:p>
            <a:r>
              <a:rPr lang="fr-FR" sz="2400" dirty="0"/>
              <a:t>GS : Conscience phonologique : Découverte de l’histoire « La Planète des Alphas » - Sons que produisent les </a:t>
            </a:r>
            <a:r>
              <a:rPr lang="fr-FR" sz="2400" dirty="0" err="1"/>
              <a:t>ALphas</a:t>
            </a:r>
            <a:endParaRPr lang="fr-FR" sz="2400" dirty="0"/>
          </a:p>
          <a:p>
            <a:pPr marL="0" lvl="0" indent="0">
              <a:buNone/>
            </a:pPr>
            <a:r>
              <a:rPr lang="fr-FR" sz="2400" dirty="0"/>
              <a:t>Le prénom et les lettres en capitales d’imprimerie</a:t>
            </a:r>
          </a:p>
          <a:p>
            <a:pPr marL="0" lvl="0" indent="0">
              <a:buNone/>
            </a:pPr>
            <a:r>
              <a:rPr lang="fr-FR" sz="2400" dirty="0"/>
              <a:t>Repérage dans la journée : horloge murale adaptée</a:t>
            </a:r>
          </a:p>
          <a:p>
            <a:pPr marL="0" lvl="0" indent="0">
              <a:buNone/>
            </a:pPr>
            <a:r>
              <a:rPr lang="fr-FR" sz="2400" dirty="0"/>
              <a:t>Rituels de mathématiques et de phonologie</a:t>
            </a:r>
          </a:p>
          <a:p>
            <a:pPr marL="0" lvl="0" indent="0">
              <a:buNone/>
            </a:pPr>
            <a:r>
              <a:rPr lang="fr-FR" sz="2400" dirty="0"/>
              <a:t>Jeux prêtés à la maison + vidéos explicatives</a:t>
            </a:r>
          </a:p>
        </p:txBody>
      </p:sp>
    </p:spTree>
    <p:extLst>
      <p:ext uri="{BB962C8B-B14F-4D97-AF65-F5344CB8AC3E}">
        <p14:creationId xmlns:p14="http://schemas.microsoft.com/office/powerpoint/2010/main" val="216531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283030"/>
            <a:ext cx="10131425" cy="519404"/>
          </a:xfrm>
        </p:spPr>
        <p:txBody>
          <a:bodyPr>
            <a:normAutofit fontScale="90000"/>
          </a:bodyPr>
          <a:lstStyle/>
          <a:p>
            <a:r>
              <a:rPr lang="fr-FR" dirty="0"/>
              <a:t>Projets particuliers aux classes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1" y="1847461"/>
            <a:ext cx="4996923" cy="47212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u="sng" dirty="0"/>
              <a:t>Classe 2</a:t>
            </a:r>
          </a:p>
          <a:p>
            <a:pPr marL="0" indent="0">
              <a:buNone/>
            </a:pPr>
            <a:endParaRPr lang="fr-FR" u="sng" dirty="0"/>
          </a:p>
          <a:p>
            <a:r>
              <a:rPr lang="fr-FR" dirty="0"/>
              <a:t>Sciences : l’automne, les 5 sens.</a:t>
            </a:r>
          </a:p>
          <a:p>
            <a:r>
              <a:rPr lang="fr-FR" dirty="0"/>
              <a:t>Vers la musique : les cris des animaux et les bruits (onomatopées).</a:t>
            </a:r>
          </a:p>
          <a:p>
            <a:r>
              <a:rPr lang="fr-FR" dirty="0"/>
              <a:t>Découverte de Simon et de ses aventures (Stéphanie Blake).</a:t>
            </a:r>
          </a:p>
          <a:p>
            <a:r>
              <a:rPr lang="fr-FR" dirty="0"/>
              <a:t>Littérature de jeunesse : Ramadier &amp; </a:t>
            </a:r>
            <a:r>
              <a:rPr lang="fr-FR" dirty="0" err="1"/>
              <a:t>Bourgeau</a:t>
            </a:r>
            <a:r>
              <a:rPr lang="fr-FR" dirty="0"/>
              <a:t>.</a:t>
            </a:r>
          </a:p>
          <a:p>
            <a:r>
              <a:rPr lang="fr-FR" dirty="0"/>
              <a:t>Parcours artistique : Joan Miró.	</a:t>
            </a:r>
          </a:p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924675" y="1045029"/>
            <a:ext cx="4787034" cy="559525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2100" dirty="0"/>
              <a:t>MS : </a:t>
            </a:r>
          </a:p>
          <a:p>
            <a:r>
              <a:rPr lang="fr-FR" sz="2100" dirty="0"/>
              <a:t>Basket-ball.</a:t>
            </a:r>
          </a:p>
          <a:p>
            <a:r>
              <a:rPr lang="fr-FR" sz="2100" dirty="0"/>
              <a:t>Les quantités de 1 à 4.</a:t>
            </a:r>
          </a:p>
          <a:p>
            <a:r>
              <a:rPr lang="fr-FR" sz="2100" dirty="0"/>
              <a:t>Utilisation de la souris de l'ordinateur.</a:t>
            </a:r>
          </a:p>
          <a:p>
            <a:r>
              <a:rPr lang="fr-FR" sz="2100" dirty="0"/>
              <a:t>Les lettres bâtons (E-F-H-I-L-T).</a:t>
            </a:r>
          </a:p>
          <a:p>
            <a:r>
              <a:rPr lang="fr-FR" sz="2100" dirty="0"/>
              <a:t>Graphismes (traits verticaux et horizontaux).</a:t>
            </a:r>
          </a:p>
          <a:p>
            <a:r>
              <a:rPr lang="fr-FR" sz="2100" dirty="0"/>
              <a:t>Les formes (rond, carré, triangle, rectangle).</a:t>
            </a:r>
          </a:p>
          <a:p>
            <a:r>
              <a:rPr lang="fr-FR" sz="2100" dirty="0"/>
              <a:t>Mise en place des défis en autonomie et du carnet de puzzles.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fr-FR" sz="2100" dirty="0"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lang="fr-FR" sz="2100" dirty="0"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fr-FR" sz="2100" dirty="0"/>
              <a:t>PS :</a:t>
            </a:r>
          </a:p>
          <a:p>
            <a:r>
              <a:rPr lang="fr-FR" sz="2100" dirty="0"/>
              <a:t>Trier les couleurs et les jeux.</a:t>
            </a:r>
          </a:p>
          <a:p>
            <a:r>
              <a:rPr lang="fr-FR" sz="2100" dirty="0"/>
              <a:t>Les empreintes (mains, doigts, objets) en peinture.</a:t>
            </a:r>
          </a:p>
          <a:p>
            <a:r>
              <a:rPr lang="fr-FR" sz="2100" dirty="0"/>
              <a:t>Repérage dans la classe, dans l'école...</a:t>
            </a:r>
          </a:p>
          <a:p>
            <a:r>
              <a:rPr lang="fr-FR" sz="2100" dirty="0"/>
              <a:t>Jeux de manipulation (motricité fine).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539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236377"/>
            <a:ext cx="10131425" cy="668694"/>
          </a:xfrm>
        </p:spPr>
        <p:txBody>
          <a:bodyPr/>
          <a:lstStyle/>
          <a:p>
            <a:r>
              <a:rPr lang="fr-FR" dirty="0"/>
              <a:t>Projets particuliers aux classes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2" y="905071"/>
            <a:ext cx="4995334" cy="543041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6400" u="sng" dirty="0"/>
              <a:t>Classes 3 et 4 : Allemand</a:t>
            </a:r>
          </a:p>
          <a:p>
            <a:pPr marL="0" indent="0">
              <a:buNone/>
            </a:pPr>
            <a:endParaRPr lang="fr-FR" sz="6400" u="sng" dirty="0"/>
          </a:p>
          <a:p>
            <a:pPr marL="0" indent="0">
              <a:buNone/>
            </a:pPr>
            <a:r>
              <a:rPr lang="fr-FR" sz="6400" u="sng" dirty="0"/>
              <a:t>Petite section</a:t>
            </a:r>
            <a:endParaRPr lang="fr-FR" sz="6400" dirty="0"/>
          </a:p>
          <a:p>
            <a:r>
              <a:rPr lang="fr-FR" sz="6400" dirty="0"/>
              <a:t>Laisser des traces avec ses mains, avec ses doigts, avec des objets (</a:t>
            </a:r>
            <a:r>
              <a:rPr lang="fr-FR" sz="6400" dirty="0" err="1"/>
              <a:t>clipos</a:t>
            </a:r>
            <a:r>
              <a:rPr lang="fr-FR" sz="6400" dirty="0"/>
              <a:t>, </a:t>
            </a:r>
            <a:r>
              <a:rPr lang="fr-FR" sz="6400" dirty="0" err="1"/>
              <a:t>duplos</a:t>
            </a:r>
            <a:r>
              <a:rPr lang="fr-FR" sz="6400" dirty="0"/>
              <a:t>, éponges, rouleaux,  fourchettes, ballons, voitures…) </a:t>
            </a:r>
          </a:p>
          <a:p>
            <a:r>
              <a:rPr lang="fr-FR" sz="6400" dirty="0"/>
              <a:t>Activités autour des quantités : estimer des quantités. </a:t>
            </a:r>
          </a:p>
          <a:p>
            <a:endParaRPr lang="fr-FR" sz="6400" dirty="0"/>
          </a:p>
          <a:p>
            <a:pPr marL="0" indent="0">
              <a:buNone/>
            </a:pPr>
            <a:r>
              <a:rPr lang="fr-FR" sz="6400" u="sng" dirty="0"/>
              <a:t>Moyenne section</a:t>
            </a:r>
            <a:endParaRPr lang="fr-FR" sz="6400" dirty="0"/>
          </a:p>
          <a:p>
            <a:r>
              <a:rPr lang="fr-FR" sz="6400" dirty="0"/>
              <a:t>Activités autour du prénom : reconnaître son prénom, reconstituer son prénom,</a:t>
            </a:r>
          </a:p>
          <a:p>
            <a:r>
              <a:rPr lang="fr-FR" sz="6400" dirty="0"/>
              <a:t> Activités autour des lettres droites. Les reconnaître, les nommer, les écrire.</a:t>
            </a:r>
          </a:p>
          <a:p>
            <a:r>
              <a:rPr lang="fr-FR" sz="6400" dirty="0"/>
              <a:t>Activités autour des formes géométriques simples. Les trier, les nommer, les reconnaître. Alterner les formes simples pour créer des rythmes.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990253" y="2099389"/>
            <a:ext cx="5570376" cy="369181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r-FR" sz="5600" u="sng" dirty="0"/>
              <a:t>Grande section</a:t>
            </a:r>
            <a:endParaRPr lang="fr-FR" sz="5600" dirty="0"/>
          </a:p>
          <a:p>
            <a:r>
              <a:rPr lang="fr-FR" sz="5600" dirty="0"/>
              <a:t>Tracer des traits dans différentes directions. </a:t>
            </a:r>
          </a:p>
          <a:p>
            <a:r>
              <a:rPr lang="fr-FR" sz="5600" dirty="0"/>
              <a:t>Le dessin structuré. </a:t>
            </a:r>
          </a:p>
          <a:p>
            <a:r>
              <a:rPr lang="fr-FR" sz="5600" dirty="0"/>
              <a:t>La tenue de l’outil scripteur. </a:t>
            </a:r>
          </a:p>
          <a:p>
            <a:r>
              <a:rPr lang="fr-FR" sz="5600" dirty="0"/>
              <a:t>Activités autour des quantités de 1 à 5. </a:t>
            </a:r>
          </a:p>
          <a:p>
            <a:endParaRPr lang="fr-FR" sz="5600" dirty="0"/>
          </a:p>
          <a:p>
            <a:pPr marL="0" indent="0">
              <a:buNone/>
            </a:pPr>
            <a:r>
              <a:rPr lang="fr-FR" sz="5600" u="sng" dirty="0"/>
              <a:t>Projets communs aux moyens et grands</a:t>
            </a:r>
            <a:endParaRPr lang="fr-FR" sz="5600" dirty="0"/>
          </a:p>
          <a:p>
            <a:r>
              <a:rPr lang="fr-FR" sz="5600" dirty="0"/>
              <a:t>Les défis </a:t>
            </a:r>
          </a:p>
          <a:p>
            <a:r>
              <a:rPr lang="fr-FR" sz="5600" dirty="0"/>
              <a:t>Le trésor des mots </a:t>
            </a:r>
          </a:p>
          <a:p>
            <a:r>
              <a:rPr lang="fr-FR" sz="5600" dirty="0"/>
              <a:t>Reconstituer des mots qui sont en rapport avec les albums qu’on a étudiés. Les écrire à l’ordinateur en capitales d’imprimerie. Associer des mots identiques.</a:t>
            </a:r>
          </a:p>
          <a:p>
            <a:r>
              <a:rPr lang="fr-FR" sz="5600" dirty="0"/>
              <a:t>Le prêt des jeux</a:t>
            </a:r>
          </a:p>
          <a:p>
            <a:endParaRPr lang="fr-FR" sz="5600" dirty="0"/>
          </a:p>
          <a:p>
            <a:pPr marL="0" indent="0">
              <a:buNone/>
            </a:pPr>
            <a:r>
              <a:rPr lang="fr-FR" sz="5600" u="sng" dirty="0"/>
              <a:t>Projets communs à toutes les sections</a:t>
            </a:r>
            <a:endParaRPr lang="fr-FR" sz="5600" dirty="0"/>
          </a:p>
          <a:p>
            <a:r>
              <a:rPr lang="fr-FR" sz="5600" dirty="0"/>
              <a:t>Les chants </a:t>
            </a:r>
          </a:p>
          <a:p>
            <a:r>
              <a:rPr lang="fr-FR" sz="5600" dirty="0"/>
              <a:t>Les albums, le lexique et les structures à partir d’albums. Lister les mots appris à travers les albums</a:t>
            </a:r>
          </a:p>
          <a:p>
            <a:r>
              <a:rPr lang="fr-FR" sz="5600" dirty="0"/>
              <a:t>Le prêt d’albums allemands</a:t>
            </a:r>
          </a:p>
          <a:p>
            <a:r>
              <a:rPr lang="fr-FR" sz="5600" dirty="0"/>
              <a:t>L’élevage de chenilles qui a abouti au lâcher des papillons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75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182848"/>
            <a:ext cx="10131425" cy="5408452"/>
          </a:xfrm>
        </p:spPr>
        <p:txBody>
          <a:bodyPr>
            <a:normAutofit fontScale="55000" lnSpcReduction="20000"/>
          </a:bodyPr>
          <a:lstStyle/>
          <a:p>
            <a:endParaRPr lang="fr-FR" sz="8400" dirty="0"/>
          </a:p>
          <a:p>
            <a:pPr algn="just"/>
            <a:r>
              <a:rPr lang="fr-FR" sz="8400" dirty="0"/>
              <a:t>Accueil / Présentation : Tour de table</a:t>
            </a:r>
          </a:p>
          <a:p>
            <a:pPr algn="just"/>
            <a:endParaRPr lang="fr-FR" sz="8400" dirty="0"/>
          </a:p>
          <a:p>
            <a:pPr algn="just"/>
            <a:r>
              <a:rPr lang="fr-FR" sz="8400" dirty="0"/>
              <a:t>Installation et attributions du conseil d’école</a:t>
            </a:r>
          </a:p>
          <a:p>
            <a:pPr algn="just"/>
            <a:endParaRPr lang="fr-FR" sz="8400" dirty="0"/>
          </a:p>
          <a:p>
            <a:pPr algn="just"/>
            <a:r>
              <a:rPr lang="fr-FR" sz="8400" dirty="0"/>
              <a:t>Approbation du dernier Procès Verbal</a:t>
            </a:r>
          </a:p>
          <a:p>
            <a:endParaRPr lang="fr-FR" sz="4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82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584718"/>
          </a:xfrm>
        </p:spPr>
        <p:txBody>
          <a:bodyPr>
            <a:normAutofit fontScale="90000"/>
          </a:bodyPr>
          <a:lstStyle/>
          <a:p>
            <a:r>
              <a:rPr lang="fr-FR" dirty="0"/>
              <a:t>Projets particuliers aux classes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85801" y="1390261"/>
            <a:ext cx="4996923" cy="5122506"/>
          </a:xfrm>
        </p:spPr>
        <p:txBody>
          <a:bodyPr>
            <a:normAutofit fontScale="55000" lnSpcReduction="20000"/>
          </a:bodyPr>
          <a:lstStyle/>
          <a:p>
            <a:r>
              <a:rPr lang="fr-FR" u="sng" dirty="0"/>
              <a:t>Classes 3 et 4 : Français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Pour tous les niveaux :</a:t>
            </a:r>
          </a:p>
          <a:p>
            <a:pPr lvl="0"/>
            <a:r>
              <a:rPr lang="fr-FR" dirty="0"/>
              <a:t>Parcours Lectures : Le petit chaperon rouge</a:t>
            </a:r>
          </a:p>
          <a:p>
            <a:pPr lvl="0"/>
            <a:r>
              <a:rPr lang="fr-FR" dirty="0"/>
              <a:t>Théâtre : Mise en scène du conte « Le petit chaperon rouge », utilisation de marionnettes et de marottes</a:t>
            </a:r>
          </a:p>
          <a:p>
            <a:pPr lvl="0"/>
            <a:r>
              <a:rPr lang="fr-FR" dirty="0"/>
              <a:t>Utilisation de la BCD : utilisation des albums, soins à apporter aux livres, emprunt des albums</a:t>
            </a:r>
          </a:p>
          <a:p>
            <a:pPr lvl="0"/>
            <a:r>
              <a:rPr lang="fr-FR" dirty="0"/>
              <a:t>Danses</a:t>
            </a:r>
          </a:p>
          <a:p>
            <a:pPr lvl="0"/>
            <a:r>
              <a:rPr lang="fr-FR" dirty="0"/>
              <a:t>Activités autour de la motricité fine, manipulations diverses</a:t>
            </a:r>
          </a:p>
          <a:p>
            <a:pPr lvl="0"/>
            <a:r>
              <a:rPr lang="fr-FR" dirty="0"/>
              <a:t>Motricité</a:t>
            </a:r>
          </a:p>
          <a:p>
            <a:pPr lvl="1"/>
            <a:r>
              <a:rPr lang="fr-FR" dirty="0"/>
              <a:t>Réagir à un signal sonore</a:t>
            </a:r>
          </a:p>
          <a:p>
            <a:pPr lvl="1"/>
            <a:r>
              <a:rPr lang="fr-FR" dirty="0"/>
              <a:t>Courir, se déplacer, sauter, lancer avec ou sans matériel</a:t>
            </a:r>
          </a:p>
          <a:p>
            <a:pPr lvl="1"/>
            <a:r>
              <a:rPr lang="fr-FR" dirty="0"/>
              <a:t>Parcours de motricité</a:t>
            </a:r>
          </a:p>
          <a:p>
            <a:pPr lvl="0"/>
            <a:r>
              <a:rPr lang="fr-FR" dirty="0"/>
              <a:t>Présentation de la marionnette Trotro ; Trotro dans les familles le week-end et reportages</a:t>
            </a:r>
          </a:p>
          <a:p>
            <a:pPr marL="0" lvl="0" indent="0">
              <a:buNone/>
            </a:pPr>
            <a:r>
              <a:rPr lang="fr-FR" dirty="0"/>
              <a:t>PS : </a:t>
            </a:r>
          </a:p>
          <a:p>
            <a:pPr lvl="0"/>
            <a:r>
              <a:rPr lang="fr-FR" dirty="0"/>
              <a:t>Comptines numériques et jeux de doigts</a:t>
            </a:r>
          </a:p>
          <a:p>
            <a:pPr lvl="0"/>
            <a:r>
              <a:rPr lang="fr-FR" dirty="0"/>
              <a:t>Saluer les autres, se présenter</a:t>
            </a:r>
          </a:p>
          <a:p>
            <a:pPr lvl="0"/>
            <a:r>
              <a:rPr lang="fr-FR" dirty="0"/>
              <a:t>Découvrir les différents espaces</a:t>
            </a:r>
          </a:p>
          <a:p>
            <a:pPr lvl="0"/>
            <a:r>
              <a:rPr lang="fr-FR" dirty="0"/>
              <a:t>Découvrir les jeux de la classe, le rangement, le tri, les photos individuelles pour les jeux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823483" y="1610686"/>
            <a:ext cx="4995334" cy="4454554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fr-FR" dirty="0"/>
              <a:t>MS : </a:t>
            </a:r>
          </a:p>
          <a:p>
            <a:pPr lvl="0"/>
            <a:r>
              <a:rPr lang="fr-FR" dirty="0"/>
              <a:t>Tracer des lignes verticales et horizontales ; des croix ; des ronds</a:t>
            </a:r>
          </a:p>
          <a:p>
            <a:pPr lvl="0"/>
            <a:r>
              <a:rPr lang="fr-FR" dirty="0"/>
              <a:t>Mémoriser la suite des nombres</a:t>
            </a:r>
          </a:p>
          <a:p>
            <a:pPr lvl="0"/>
            <a:r>
              <a:rPr lang="fr-FR" dirty="0"/>
              <a:t>Techniques de dénombrement</a:t>
            </a:r>
          </a:p>
          <a:p>
            <a:pPr lvl="0"/>
            <a:r>
              <a:rPr lang="fr-FR" dirty="0"/>
              <a:t>Loto sonore des animaux</a:t>
            </a:r>
          </a:p>
          <a:p>
            <a:pPr lvl="0"/>
            <a:endParaRPr lang="fr-FR" dirty="0"/>
          </a:p>
          <a:p>
            <a:pPr marL="0" lvl="0" indent="0">
              <a:buNone/>
            </a:pPr>
            <a:r>
              <a:rPr lang="fr-FR" dirty="0"/>
              <a:t>GS : </a:t>
            </a:r>
          </a:p>
          <a:p>
            <a:pPr lvl="0"/>
            <a:r>
              <a:rPr lang="fr-FR" dirty="0"/>
              <a:t>Reconnaître et écrire les lettres en capitales</a:t>
            </a:r>
          </a:p>
          <a:p>
            <a:pPr lvl="0"/>
            <a:r>
              <a:rPr lang="fr-FR" dirty="0"/>
              <a:t>Connaître le nom des lettres en capitales.</a:t>
            </a:r>
          </a:p>
          <a:p>
            <a:pPr lvl="0"/>
            <a:r>
              <a:rPr lang="fr-FR" dirty="0"/>
              <a:t>La comptine de l’alphabet et l’ordre alphabétique</a:t>
            </a:r>
          </a:p>
          <a:p>
            <a:pPr lvl="0"/>
            <a:r>
              <a:rPr lang="fr-FR" dirty="0"/>
              <a:t>Reconstituer l’alphabet en capitales</a:t>
            </a:r>
          </a:p>
          <a:p>
            <a:pPr lvl="0"/>
            <a:r>
              <a:rPr lang="fr-FR" dirty="0"/>
              <a:t>Reconstituer et écrire son prénom en lettres capitales</a:t>
            </a:r>
          </a:p>
          <a:p>
            <a:pPr lvl="0"/>
            <a:r>
              <a:rPr lang="fr-FR" dirty="0"/>
              <a:t>Copie de mots, de phrases ; copie entre deux lignes.</a:t>
            </a:r>
          </a:p>
          <a:p>
            <a:pPr lvl="0"/>
            <a:r>
              <a:rPr lang="fr-FR" dirty="0"/>
              <a:t>Rangement des albums dans la BCD</a:t>
            </a:r>
          </a:p>
          <a:p>
            <a:pPr lvl="0"/>
            <a:r>
              <a:rPr lang="fr-FR" dirty="0"/>
              <a:t>Reconstitution d’histoire : Le petit chaperon rouge</a:t>
            </a:r>
          </a:p>
          <a:p>
            <a:pPr lvl="0"/>
            <a:r>
              <a:rPr lang="fr-FR" dirty="0"/>
              <a:t>Images chronologiques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492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401054"/>
            <a:ext cx="10131425" cy="978568"/>
          </a:xfrm>
        </p:spPr>
        <p:txBody>
          <a:bodyPr/>
          <a:lstStyle/>
          <a:p>
            <a:r>
              <a:rPr lang="fr-FR" dirty="0"/>
              <a:t>Sécurité dans l’école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379623"/>
            <a:ext cx="10131425" cy="5125452"/>
          </a:xfrm>
        </p:spPr>
        <p:txBody>
          <a:bodyPr/>
          <a:lstStyle/>
          <a:p>
            <a:r>
              <a:rPr lang="fr-FR" sz="3200" dirty="0"/>
              <a:t>5 exercices dans l’année</a:t>
            </a:r>
          </a:p>
          <a:p>
            <a:pPr lvl="1"/>
            <a:r>
              <a:rPr lang="fr-FR" sz="2800" dirty="0"/>
              <a:t>2 exercices d’évacuation incendie</a:t>
            </a:r>
          </a:p>
          <a:p>
            <a:pPr lvl="1"/>
            <a:r>
              <a:rPr lang="fr-FR" sz="2800" dirty="0"/>
              <a:t>3 exercices de confinement dans le cadre de Plan particulier de Mise en Sécurité (PPMS)</a:t>
            </a:r>
          </a:p>
          <a:p>
            <a:endParaRPr lang="fr-FR" sz="3200" dirty="0"/>
          </a:p>
          <a:p>
            <a:r>
              <a:rPr lang="fr-FR" sz="3200" dirty="0"/>
              <a:t>Risques majeurs : séismes, tempête, risque chimique, intrusion-attentat</a:t>
            </a:r>
            <a:endParaRPr lang="fr-FR" sz="20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933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425116"/>
            <a:ext cx="10131425" cy="786063"/>
          </a:xfrm>
        </p:spPr>
        <p:txBody>
          <a:bodyPr>
            <a:normAutofit/>
          </a:bodyPr>
          <a:lstStyle/>
          <a:p>
            <a:r>
              <a:rPr lang="fr-FR" dirty="0"/>
              <a:t>Sécurité dans l’école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620253"/>
            <a:ext cx="10131425" cy="5045242"/>
          </a:xfrm>
        </p:spPr>
        <p:txBody>
          <a:bodyPr>
            <a:normAutofit fontScale="85000" lnSpcReduction="20000"/>
          </a:bodyPr>
          <a:lstStyle/>
          <a:p>
            <a:r>
              <a:rPr lang="fr-FR" sz="3300" dirty="0"/>
              <a:t>Vigilance quotidienne de tous</a:t>
            </a:r>
          </a:p>
          <a:p>
            <a:pPr marL="914400" lvl="2" indent="0">
              <a:buNone/>
            </a:pPr>
            <a:r>
              <a:rPr lang="fr-FR" sz="3300" dirty="0"/>
              <a:t>Police municipale</a:t>
            </a:r>
          </a:p>
          <a:p>
            <a:pPr marL="0" indent="0">
              <a:buNone/>
            </a:pPr>
            <a:r>
              <a:rPr lang="fr-FR" sz="3300" dirty="0"/>
              <a:t>		Ne pas s’attarder devant le portail</a:t>
            </a:r>
          </a:p>
          <a:p>
            <a:pPr marL="0" indent="0">
              <a:buNone/>
            </a:pPr>
            <a:r>
              <a:rPr lang="fr-FR" sz="3300" dirty="0"/>
              <a:t>		</a:t>
            </a:r>
          </a:p>
          <a:p>
            <a:r>
              <a:rPr lang="fr-FR" sz="3300" dirty="0"/>
              <a:t>Des exercices pour s’entraîner</a:t>
            </a:r>
          </a:p>
          <a:p>
            <a:pPr lvl="1"/>
            <a:r>
              <a:rPr lang="fr-FR" sz="2900" dirty="0"/>
              <a:t>Des exercice « attentat-intrusion » dans l’année pour répéter les postures à adopter</a:t>
            </a:r>
          </a:p>
          <a:p>
            <a:pPr lvl="1"/>
            <a:r>
              <a:rPr lang="fr-FR" sz="2900" dirty="0"/>
              <a:t>Communication une semaine avant l’exercice</a:t>
            </a:r>
          </a:p>
          <a:p>
            <a:pPr lvl="1"/>
            <a:r>
              <a:rPr lang="fr-FR" sz="2900" dirty="0"/>
              <a:t>L’école maternelle accueille des jeunes élèves :</a:t>
            </a:r>
          </a:p>
          <a:p>
            <a:pPr lvl="2"/>
            <a:r>
              <a:rPr lang="fr-FR" sz="2500" dirty="0"/>
              <a:t>Ils sont en sécurité à l’école</a:t>
            </a:r>
          </a:p>
          <a:p>
            <a:pPr lvl="2"/>
            <a:r>
              <a:rPr lang="fr-FR" sz="2500" dirty="0"/>
              <a:t>Jouer à se cacher et à ne pas faire de bruit pour qu’un adulte ne nous trouve pas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12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18" y="77755"/>
            <a:ext cx="10131425" cy="1456267"/>
          </a:xfrm>
        </p:spPr>
        <p:txBody>
          <a:bodyPr/>
          <a:lstStyle/>
          <a:p>
            <a:r>
              <a:rPr lang="fr-FR" dirty="0"/>
              <a:t>Charte de surveillances des récréations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82D3535-355C-4D3F-B818-A1CD9A1ECF9A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9177" y="1154546"/>
            <a:ext cx="8372706" cy="5165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2109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304801"/>
            <a:ext cx="10131425" cy="1009650"/>
          </a:xfrm>
        </p:spPr>
        <p:txBody>
          <a:bodyPr/>
          <a:lstStyle/>
          <a:p>
            <a:r>
              <a:rPr lang="fr-FR" dirty="0"/>
              <a:t>Actions et ventes de l’année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181100"/>
            <a:ext cx="10131425" cy="5200649"/>
          </a:xfrm>
        </p:spPr>
        <p:txBody>
          <a:bodyPr>
            <a:normAutofit/>
          </a:bodyPr>
          <a:lstStyle/>
          <a:p>
            <a:r>
              <a:rPr lang="fr-FR" sz="2400" dirty="0"/>
              <a:t>Pour financer l’achat de matériel et de jeux</a:t>
            </a:r>
          </a:p>
          <a:p>
            <a:r>
              <a:rPr lang="fr-FR" sz="2400" dirty="0"/>
              <a:t>Pour financer le projet culturel de la semaine de découverte à l’école,</a:t>
            </a:r>
          </a:p>
          <a:p>
            <a:endParaRPr lang="fr-FR" sz="2400" dirty="0"/>
          </a:p>
          <a:p>
            <a:r>
              <a:rPr lang="fr-FR" sz="2400" u="sng" dirty="0"/>
              <a:t>Idées de ventes:</a:t>
            </a:r>
          </a:p>
          <a:p>
            <a:r>
              <a:rPr lang="fr-FR" sz="2400" dirty="0"/>
              <a:t>2 ventes de Fromage  (janvier et mars)                      </a:t>
            </a:r>
          </a:p>
          <a:p>
            <a:r>
              <a:rPr lang="fr-FR" sz="2400" dirty="0"/>
              <a:t>Objet personnalisé</a:t>
            </a:r>
          </a:p>
          <a:p>
            <a:r>
              <a:rPr lang="fr-FR" sz="2400" dirty="0"/>
              <a:t>Tombola  (si fête de l’école)</a:t>
            </a:r>
          </a:p>
        </p:txBody>
      </p:sp>
    </p:spTree>
    <p:extLst>
      <p:ext uri="{BB962C8B-B14F-4D97-AF65-F5344CB8AC3E}">
        <p14:creationId xmlns:p14="http://schemas.microsoft.com/office/powerpoint/2010/main" val="212250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86063"/>
          </a:xfrm>
        </p:spPr>
        <p:txBody>
          <a:bodyPr/>
          <a:lstStyle/>
          <a:p>
            <a:r>
              <a:rPr lang="fr-FR" dirty="0"/>
              <a:t>Installation et attributions du conseil d’école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708485"/>
            <a:ext cx="10131425" cy="4780548"/>
          </a:xfrm>
        </p:spPr>
        <p:txBody>
          <a:bodyPr>
            <a:normAutofit/>
          </a:bodyPr>
          <a:lstStyle/>
          <a:p>
            <a:r>
              <a:rPr lang="fr-FR" sz="2800" dirty="0"/>
              <a:t>Organe qui prend les grandes décisions dans la vie de l'école.</a:t>
            </a:r>
          </a:p>
          <a:p>
            <a:pPr marL="0" indent="0">
              <a:buNone/>
            </a:pPr>
            <a:r>
              <a:rPr lang="fr-FR" sz="2000" dirty="0"/>
              <a:t>Il est constitué pour une année et siège jusqu'au renouvellement de ses membres. </a:t>
            </a:r>
          </a:p>
          <a:p>
            <a:pPr marL="0" indent="0">
              <a:buNone/>
            </a:pPr>
            <a:r>
              <a:rPr lang="fr-FR" sz="2000" dirty="0"/>
              <a:t>Il se réunit au moins une fois par trimestre, et obligatoirement dans le mois qui suit l'élection des parents. 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800" dirty="0"/>
              <a:t>Le conseil d'école établit et discute du règlement intérieur de l'école. </a:t>
            </a:r>
          </a:p>
          <a:p>
            <a:r>
              <a:rPr lang="fr-FR" sz="2800" dirty="0"/>
              <a:t>Il participe à l'élaboration du projet d'école et donne son avis sur les questions intéressant la vie de l'école. </a:t>
            </a:r>
          </a:p>
          <a:p>
            <a:pPr marL="0" indent="0">
              <a:buNone/>
            </a:pPr>
            <a:endParaRPr lang="fr-FR" sz="16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7778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jour du règlement intérieur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96833"/>
          </a:xfrm>
        </p:spPr>
        <p:txBody>
          <a:bodyPr>
            <a:normAutofit/>
          </a:bodyPr>
          <a:lstStyle/>
          <a:p>
            <a:r>
              <a:rPr lang="fr-FR" sz="4800" dirty="0"/>
              <a:t>Document joint à l’invitation</a:t>
            </a:r>
          </a:p>
          <a:p>
            <a:r>
              <a:rPr lang="fr-FR" sz="4800" dirty="0"/>
              <a:t>Remarques / Questions</a:t>
            </a:r>
          </a:p>
        </p:txBody>
      </p:sp>
    </p:spTree>
    <p:extLst>
      <p:ext uri="{BB962C8B-B14F-4D97-AF65-F5344CB8AC3E}">
        <p14:creationId xmlns:p14="http://schemas.microsoft.com/office/powerpoint/2010/main" val="16309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C4594-E5A6-4523-BB05-8D471413C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jour du règlement intérieur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06FD73-ACB4-4948-B20D-3B95D536D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4400" dirty="0"/>
              <a:t>Signature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73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2" y="323851"/>
            <a:ext cx="10131425" cy="685800"/>
          </a:xfrm>
        </p:spPr>
        <p:txBody>
          <a:bodyPr/>
          <a:lstStyle/>
          <a:p>
            <a:r>
              <a:rPr lang="fr-FR" dirty="0"/>
              <a:t>Charte de la laïcité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57750" y="1485899"/>
            <a:ext cx="6340477" cy="4643795"/>
          </a:xfrm>
        </p:spPr>
        <p:txBody>
          <a:bodyPr/>
          <a:lstStyle/>
          <a:p>
            <a:r>
              <a:rPr lang="fr-FR" sz="2800" dirty="0"/>
              <a:t>Elaborée à l’intention de l’ensemble des membres de la communauté éducative. </a:t>
            </a:r>
          </a:p>
          <a:p>
            <a:r>
              <a:rPr lang="fr-FR" sz="2800" dirty="0"/>
              <a:t>Elle réaffirme l’importance de ce principe indissociable des valeurs de liberté, d’égalité et de fraternité exprimées par la devise de la République française.</a:t>
            </a:r>
          </a:p>
          <a:p>
            <a:r>
              <a:rPr lang="fr-FR" sz="2800" dirty="0"/>
              <a:t>Elle est jointe au règlement intérieur afin d’assurer sa diffusion</a:t>
            </a:r>
            <a:r>
              <a:rPr lang="fr-FR" dirty="0"/>
              <a:t>.</a:t>
            </a:r>
          </a:p>
          <a:p>
            <a:endParaRPr lang="fr-FR" dirty="0"/>
          </a:p>
        </p:txBody>
      </p:sp>
      <p:pic>
        <p:nvPicPr>
          <p:cNvPr id="1026" name="Picture 2" descr="Afficher l'image d'origin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2" y="1009651"/>
            <a:ext cx="3409948" cy="512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7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49C3AF-135A-46D1-804F-7ABE28ED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Charte informatique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9AE2DEB-7981-42A6-9FC2-88B3274230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350838"/>
            <a:ext cx="4486275" cy="5984710"/>
          </a:xfrm>
        </p:spPr>
      </p:pic>
    </p:spTree>
    <p:extLst>
      <p:ext uri="{BB962C8B-B14F-4D97-AF65-F5344CB8AC3E}">
        <p14:creationId xmlns:p14="http://schemas.microsoft.com/office/powerpoint/2010/main" val="303391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d’école : 3 AXES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1960034"/>
            <a:ext cx="10131425" cy="41253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3200" dirty="0"/>
              <a:t>AXE 1 : Des parcours d’apprentissage pour l’acquisition du socle commun</a:t>
            </a:r>
          </a:p>
          <a:p>
            <a:pPr marL="0" indent="0">
              <a:buNone/>
            </a:pPr>
            <a:r>
              <a:rPr lang="fr-FR" sz="3200" dirty="0"/>
              <a:t>	</a:t>
            </a:r>
            <a:r>
              <a:rPr lang="fr-FR" sz="2200" dirty="0"/>
              <a:t>Développer la pratique de l’oral dans les différents domaines disciplinaires</a:t>
            </a:r>
            <a:endParaRPr lang="fr-FR" sz="3900" dirty="0"/>
          </a:p>
          <a:p>
            <a:pPr marL="0" indent="0">
              <a:buNone/>
            </a:pPr>
            <a:r>
              <a:rPr lang="fr-FR" sz="3200" dirty="0"/>
              <a:t>AXE 2 : Un environnement serein pour renforcer la confiance</a:t>
            </a:r>
          </a:p>
          <a:p>
            <a:pPr marL="0" indent="0">
              <a:buNone/>
            </a:pPr>
            <a:r>
              <a:rPr lang="fr-FR" sz="3200" dirty="0"/>
              <a:t>	</a:t>
            </a:r>
            <a:r>
              <a:rPr lang="fr-FR" sz="2200" dirty="0"/>
              <a:t>Créer et entretenir un climat scolaire favorable</a:t>
            </a:r>
            <a:endParaRPr lang="fr-FR" sz="3900" dirty="0"/>
          </a:p>
          <a:p>
            <a:pPr marL="0" indent="0">
              <a:buNone/>
            </a:pPr>
            <a:r>
              <a:rPr lang="fr-FR" sz="3200" dirty="0"/>
              <a:t>AXE 3 : Une école inclusive pour la réussite de tous</a:t>
            </a:r>
          </a:p>
          <a:p>
            <a:pPr marL="0" indent="0">
              <a:buNone/>
            </a:pPr>
            <a:r>
              <a:rPr lang="fr-FR" sz="3200" dirty="0"/>
              <a:t>	</a:t>
            </a:r>
            <a:r>
              <a:rPr lang="fr-FR" sz="2200" dirty="0"/>
              <a:t>Améliorer la réussite scolaire en favorisant l’accès à l’autonomie</a:t>
            </a:r>
            <a:endParaRPr lang="fr-FR" sz="39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179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1" y="732986"/>
            <a:ext cx="10477499" cy="1085850"/>
          </a:xfrm>
        </p:spPr>
        <p:txBody>
          <a:bodyPr>
            <a:normAutofit fontScale="90000"/>
          </a:bodyPr>
          <a:lstStyle/>
          <a:p>
            <a:r>
              <a:rPr lang="fr-FR" dirty="0"/>
              <a:t>actions du 1</a:t>
            </a:r>
            <a:r>
              <a:rPr lang="fr-FR" baseline="30000" dirty="0"/>
              <a:t>er</a:t>
            </a:r>
            <a:r>
              <a:rPr lang="fr-FR" dirty="0"/>
              <a:t> objectif :</a:t>
            </a:r>
            <a:br>
              <a:rPr lang="fr-FR" dirty="0"/>
            </a:br>
            <a:r>
              <a:rPr lang="fr-FR" sz="2700" dirty="0"/>
              <a:t>Développer la pratique de l’oral dans les différents domaines disciplinaires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716833"/>
            <a:ext cx="10131425" cy="4691988"/>
          </a:xfrm>
        </p:spPr>
        <p:txBody>
          <a:bodyPr>
            <a:normAutofit/>
          </a:bodyPr>
          <a:lstStyle/>
          <a:p>
            <a:endParaRPr lang="fr-FR" sz="3200" b="1" dirty="0"/>
          </a:p>
          <a:p>
            <a:r>
              <a:rPr lang="fr-FR" sz="3800" b="1" dirty="0"/>
              <a:t>Les espaces de jeux symboliques</a:t>
            </a:r>
          </a:p>
          <a:p>
            <a:r>
              <a:rPr lang="fr-FR" sz="3800" b="1" dirty="0"/>
              <a:t>Les bons de voyage</a:t>
            </a:r>
          </a:p>
          <a:p>
            <a:r>
              <a:rPr lang="fr-FR" sz="3800" b="1" dirty="0"/>
              <a:t>Les activités sportives</a:t>
            </a:r>
          </a:p>
          <a:p>
            <a:r>
              <a:rPr lang="fr-FR" sz="3800" b="1" dirty="0"/>
              <a:t>Parcours Artistes</a:t>
            </a:r>
          </a:p>
          <a:p>
            <a:r>
              <a:rPr lang="fr-FR" sz="3800" b="1" dirty="0"/>
              <a:t>Allemand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2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TM03457452[[fn=Céleste]]</Template>
  <TotalTime>6869</TotalTime>
  <Words>1569</Words>
  <Application>Microsoft Office PowerPoint</Application>
  <PresentationFormat>Grand écran</PresentationFormat>
  <Paragraphs>197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Céleste</vt:lpstr>
      <vt:lpstr>Conseil d’école</vt:lpstr>
      <vt:lpstr>Présentation PowerPoint</vt:lpstr>
      <vt:lpstr>Installation et attributions du conseil d’école</vt:lpstr>
      <vt:lpstr>Mise à jour du règlement intérieur</vt:lpstr>
      <vt:lpstr>Mise à jour du règlement intérieur</vt:lpstr>
      <vt:lpstr>Charte de la laïcité</vt:lpstr>
      <vt:lpstr>Charte informatique</vt:lpstr>
      <vt:lpstr>Projet d’école : 3 AXES</vt:lpstr>
      <vt:lpstr>actions du 1er objectif : Développer la pratique de l’oral dans les différents domaines disciplinaires </vt:lpstr>
      <vt:lpstr>actions du 2ème objectif : Créer et entretenir un climat scolaire favorable </vt:lpstr>
      <vt:lpstr>Présentation PowerPoint</vt:lpstr>
      <vt:lpstr>actions du 3ème  objectif : améliorer la réussite scolaire en favorisant l’accès à l’autonomie </vt:lpstr>
      <vt:lpstr>Avis De l’inspectrice</vt:lpstr>
      <vt:lpstr>Avis du conseil d’école</vt:lpstr>
      <vt:lpstr>Vie de classe et projets à venir</vt:lpstr>
      <vt:lpstr>Vie de classe et projets à venir</vt:lpstr>
      <vt:lpstr>Projets particuliers aux classes</vt:lpstr>
      <vt:lpstr>Projets particuliers aux classes</vt:lpstr>
      <vt:lpstr>Projets particuliers aux classes</vt:lpstr>
      <vt:lpstr>Projets particuliers aux classes</vt:lpstr>
      <vt:lpstr>Sécurité dans l’école</vt:lpstr>
      <vt:lpstr>Sécurité dans l’école</vt:lpstr>
      <vt:lpstr>Charte de surveillances des récréations</vt:lpstr>
      <vt:lpstr>Actions et ventes de l’année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Conseil d’école</dc:title>
  <dc:creator>Admin</dc:creator>
  <cp:lastModifiedBy>Admin</cp:lastModifiedBy>
  <cp:revision>97</cp:revision>
  <cp:lastPrinted>2017-10-17T10:47:11Z</cp:lastPrinted>
  <dcterms:created xsi:type="dcterms:W3CDTF">2016-10-10T11:41:39Z</dcterms:created>
  <dcterms:modified xsi:type="dcterms:W3CDTF">2021-11-08T13:08:12Z</dcterms:modified>
</cp:coreProperties>
</file>