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82" r:id="rId4"/>
    <p:sldId id="283" r:id="rId5"/>
    <p:sldId id="295" r:id="rId6"/>
    <p:sldId id="278" r:id="rId7"/>
    <p:sldId id="285" r:id="rId8"/>
    <p:sldId id="286" r:id="rId9"/>
    <p:sldId id="287" r:id="rId10"/>
    <p:sldId id="284" r:id="rId11"/>
    <p:sldId id="275" r:id="rId12"/>
    <p:sldId id="290" r:id="rId13"/>
    <p:sldId id="291" r:id="rId14"/>
    <p:sldId id="292" r:id="rId15"/>
    <p:sldId id="293" r:id="rId16"/>
    <p:sldId id="298" r:id="rId17"/>
    <p:sldId id="289" r:id="rId18"/>
    <p:sldId id="277" r:id="rId19"/>
    <p:sldId id="280" r:id="rId20"/>
    <p:sldId id="279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62" y="28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fr-FR"/>
              <a:t>12/11/2021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fr-FR"/>
              <a:t>12/11/2021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12/11/2021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pPr/>
              <a:t>12/11/2021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fr-FR"/>
              <a:pPr/>
              <a:t>12/11/2021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7200" b="0" i="0" noProof="1">
                <a:solidFill>
                  <a:schemeClr val="tx1"/>
                </a:solidFill>
                <a:latin typeface="Palatino Linotype"/>
                <a:ea typeface="+mj-ea"/>
                <a:cs typeface="+mj-cs"/>
              </a:rPr>
              <a:t>Cycle « patinage sur glace 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400" b="0" i="0" noProof="1">
                <a:solidFill>
                  <a:schemeClr val="tx1">
                    <a:lumMod val="50000"/>
                  </a:schemeClr>
                </a:solidFill>
              </a:rPr>
              <a:t>Du jeudi 25 novembre au jeudi 3 février 2021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général des séances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552528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Les séances durent 45 minutes sur la glace. </a:t>
            </a:r>
          </a:p>
          <a:p>
            <a:r>
              <a:rPr lang="fr-FR" sz="2400" dirty="0"/>
              <a:t>Il faut 15 minutes pour l’habillage. (L’habillage et le déshabillage font partie intégrante du projet pédagogique ainsi que l’installation et le rangement du matériel.)</a:t>
            </a:r>
          </a:p>
          <a:p>
            <a:r>
              <a:rPr lang="fr-FR" sz="2400" b="1" u="sng" dirty="0"/>
              <a:t>Corps d’une séance :</a:t>
            </a:r>
          </a:p>
          <a:p>
            <a:r>
              <a:rPr lang="fr-FR" sz="2400" dirty="0"/>
              <a:t>Echauffement (5 minutes) : tours de piste et exercices réalisés en commun</a:t>
            </a:r>
          </a:p>
          <a:p>
            <a:r>
              <a:rPr lang="fr-FR" sz="2400" dirty="0"/>
              <a:t>Ateliers (30 à 40 minutes) : les élèves sont répartis en groupes de niveau sur différents ateliers. </a:t>
            </a:r>
          </a:p>
          <a:p>
            <a:r>
              <a:rPr lang="fr-FR" sz="2400" dirty="0"/>
              <a:t>Retour au calme (5 minutes) : 1 grand tour de piste et bilan de la séance</a:t>
            </a:r>
          </a:p>
        </p:txBody>
      </p:sp>
    </p:spTree>
    <p:extLst>
      <p:ext uri="{BB962C8B-B14F-4D97-AF65-F5344CB8AC3E}">
        <p14:creationId xmlns:p14="http://schemas.microsoft.com/office/powerpoint/2010/main" val="23479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Partir du stade de l’enfant MARCHEUR pour aller vers le stade de l’enfant PATINEUR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624536"/>
          </a:xfrm>
        </p:spPr>
        <p:txBody>
          <a:bodyPr>
            <a:normAutofit/>
          </a:bodyPr>
          <a:lstStyle/>
          <a:p>
            <a:r>
              <a:rPr lang="fr-FR" u="sng" dirty="0"/>
              <a:t>Equilibre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/>
              <a:t>- Prendre contact avec un nouvel élément (appui barrière ou 4 pattes) </a:t>
            </a:r>
          </a:p>
          <a:p>
            <a:pPr>
              <a:buFontTx/>
              <a:buChar char="-"/>
            </a:pPr>
            <a:r>
              <a:rPr lang="fr-FR" dirty="0"/>
              <a:t>Se tenir debout sans aide </a:t>
            </a:r>
          </a:p>
          <a:p>
            <a:pPr>
              <a:buFontTx/>
              <a:buChar char="-"/>
            </a:pPr>
            <a:r>
              <a:rPr lang="fr-FR" dirty="0"/>
              <a:t>Se relever seul (appui genoux) </a:t>
            </a:r>
          </a:p>
          <a:p>
            <a:pPr>
              <a:buFontTx/>
              <a:buChar char="-"/>
            </a:pPr>
            <a:r>
              <a:rPr lang="fr-FR" dirty="0"/>
              <a:t>Plier les genoux (passer sous un portique) </a:t>
            </a:r>
          </a:p>
          <a:p>
            <a:r>
              <a:rPr lang="fr-FR" u="sng" dirty="0"/>
              <a:t>Propulsion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/>
              <a:t>-Transférer les appuis (passer d’un pied à l’autre) </a:t>
            </a:r>
          </a:p>
          <a:p>
            <a:pPr marL="0" indent="0">
              <a:buNone/>
            </a:pPr>
            <a:r>
              <a:rPr lang="fr-FR" dirty="0"/>
              <a:t>-Glisser sur ses appuis (glissé sur deux pieds) </a:t>
            </a:r>
          </a:p>
          <a:p>
            <a:pPr marL="0" indent="0">
              <a:buNone/>
            </a:pPr>
            <a:r>
              <a:rPr lang="fr-FR" dirty="0"/>
              <a:t>-Reculer (avec l’aide d’un camarade) </a:t>
            </a:r>
          </a:p>
        </p:txBody>
      </p:sp>
    </p:spTree>
    <p:extLst>
      <p:ext uri="{BB962C8B-B14F-4D97-AF65-F5344CB8AC3E}">
        <p14:creationId xmlns:p14="http://schemas.microsoft.com/office/powerpoint/2010/main" val="16668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188640"/>
            <a:ext cx="9601200" cy="1143000"/>
          </a:xfrm>
        </p:spPr>
        <p:txBody>
          <a:bodyPr/>
          <a:lstStyle/>
          <a:p>
            <a:r>
              <a:rPr lang="fr-FR" dirty="0"/>
              <a:t>Partir du stade de l’enfant MARCHEUR pour aller vers le stade de l’enfant PATINEUR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804" y="1628800"/>
            <a:ext cx="5508102" cy="4176464"/>
          </a:xfrm>
        </p:spPr>
        <p:txBody>
          <a:bodyPr>
            <a:normAutofit fontScale="92500" lnSpcReduction="10000"/>
          </a:bodyPr>
          <a:lstStyle/>
          <a:p>
            <a:r>
              <a:rPr lang="fr-FR" sz="2400" u="sng" dirty="0"/>
              <a:t>Rotation : </a:t>
            </a:r>
          </a:p>
          <a:p>
            <a:pPr>
              <a:buFontTx/>
              <a:buChar char="-"/>
            </a:pPr>
            <a:r>
              <a:rPr lang="fr-FR" sz="2400" dirty="0"/>
              <a:t>Tourner sur soi même (dans un cerceau) </a:t>
            </a:r>
          </a:p>
          <a:p>
            <a:pPr>
              <a:buFontTx/>
              <a:buChar char="-"/>
            </a:pPr>
            <a:r>
              <a:rPr lang="fr-FR" sz="2400" dirty="0"/>
              <a:t>Changer de direction (dévier pour éviter un obstacle) </a:t>
            </a:r>
          </a:p>
          <a:p>
            <a:pPr>
              <a:buFontTx/>
              <a:buChar char="-"/>
            </a:pPr>
            <a:endParaRPr lang="fr-FR" sz="2400" dirty="0"/>
          </a:p>
          <a:p>
            <a:r>
              <a:rPr lang="fr-FR" sz="2400" u="sng" dirty="0"/>
              <a:t>Impulsion : </a:t>
            </a:r>
          </a:p>
          <a:p>
            <a:pPr>
              <a:buFontTx/>
              <a:buChar char="-"/>
            </a:pPr>
            <a:r>
              <a:rPr lang="fr-FR" sz="2400" dirty="0"/>
              <a:t>Prendre appui sur une jambe (passer par-dessus un objet) </a:t>
            </a:r>
          </a:p>
          <a:p>
            <a:pPr>
              <a:buFontTx/>
              <a:buChar char="-"/>
            </a:pPr>
            <a:r>
              <a:rPr lang="fr-FR" sz="2400" dirty="0"/>
              <a:t>Développer une impulsion (saut pieds joints)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84482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386" y="260648"/>
            <a:ext cx="9601200" cy="1143000"/>
          </a:xfrm>
        </p:spPr>
        <p:txBody>
          <a:bodyPr/>
          <a:lstStyle/>
          <a:p>
            <a:r>
              <a:rPr lang="fr-FR" dirty="0"/>
              <a:t>Partir du stade de l’enfant MARCHEUR pour aller vers le stade de l’enfant PATINEUR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796" y="2492896"/>
            <a:ext cx="4104456" cy="2736304"/>
          </a:xfrm>
        </p:spPr>
        <p:txBody>
          <a:bodyPr>
            <a:normAutofit fontScale="77500" lnSpcReduction="20000"/>
          </a:bodyPr>
          <a:lstStyle/>
          <a:p>
            <a:r>
              <a:rPr lang="fr-FR" sz="2800" u="sng" dirty="0"/>
              <a:t>Freinage :</a:t>
            </a:r>
          </a:p>
          <a:p>
            <a:pPr>
              <a:buFontTx/>
              <a:buChar char="-"/>
            </a:pPr>
            <a:r>
              <a:rPr lang="fr-FR" sz="2800" dirty="0"/>
              <a:t>Ralentir </a:t>
            </a:r>
          </a:p>
          <a:p>
            <a:pPr>
              <a:buFontTx/>
              <a:buChar char="-"/>
            </a:pPr>
            <a:r>
              <a:rPr lang="fr-FR" sz="2800" dirty="0"/>
              <a:t>S’arrêter dans un espace défini (ne pas dépasser) </a:t>
            </a:r>
          </a:p>
          <a:p>
            <a:pPr marL="0" indent="0">
              <a:buNone/>
            </a:pPr>
            <a:r>
              <a:rPr lang="fr-FR" sz="2800" dirty="0"/>
              <a:t>- Parcours complet qui permet de réinvestir les acquisitions et à différents niveaux pour que chacun choisisse et réussisse. </a:t>
            </a:r>
          </a:p>
          <a:p>
            <a:endParaRPr lang="fr-FR" dirty="0"/>
          </a:p>
        </p:txBody>
      </p:sp>
      <p:pic>
        <p:nvPicPr>
          <p:cNvPr id="2052" name="Picture 4" descr="http://www.em-erables-horbourg-wihr.ac-strasbourg.fr/classe1/wp-content/uploads/2017/03/IMG_6972-1024x7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1"/>
          <a:stretch/>
        </p:blipFill>
        <p:spPr bwMode="auto">
          <a:xfrm>
            <a:off x="8326660" y="2276872"/>
            <a:ext cx="3240360" cy="31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-erables-horbourg-wihr.ac-strasbourg.fr/classe1/wp-content/uploads/2017/03/IMG_6897-1024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8"/>
          <a:stretch/>
        </p:blipFill>
        <p:spPr bwMode="auto">
          <a:xfrm>
            <a:off x="4870275" y="2275910"/>
            <a:ext cx="3096345" cy="31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772" y="1628800"/>
            <a:ext cx="6372198" cy="4474232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Pour commencer, les enfants en grande difficulté ou craintifs, auront </a:t>
            </a:r>
            <a:r>
              <a:rPr lang="fr-FR" sz="2800"/>
              <a:t>une chaise. </a:t>
            </a:r>
            <a:endParaRPr lang="fr-FR" sz="2800" dirty="0"/>
          </a:p>
          <a:p>
            <a:r>
              <a:rPr lang="fr-FR" sz="2800" dirty="0"/>
              <a:t>Le « 4 pattes » n’est pas traumatisant pour les enfants car il n’y a pas de risque de chute. De plus, ils prennent un premier contact avec la glace. Elément froid et mouillé. </a:t>
            </a:r>
          </a:p>
          <a:p>
            <a:r>
              <a:rPr lang="fr-FR" sz="2800" dirty="0"/>
              <a:t>Il faut encourager le plus possible les enfants à lâcher les appuis (chaise ou balustrade ou la main de l’adulte).</a:t>
            </a:r>
          </a:p>
        </p:txBody>
      </p:sp>
      <p:pic>
        <p:nvPicPr>
          <p:cNvPr id="1026" name="Picture 2" descr="http://www.em-erables-horbourg-wihr.ac-strasbourg.fr/classe1/wp-content/uploads/2017/02/20170209_142720-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/>
          <a:stretch/>
        </p:blipFill>
        <p:spPr bwMode="auto">
          <a:xfrm>
            <a:off x="7102524" y="1844824"/>
            <a:ext cx="4535240" cy="40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r>
              <a:rPr lang="fr-FR" dirty="0"/>
              <a:t>Diplôme remis en fin de cycle</a:t>
            </a:r>
          </a:p>
        </p:txBody>
      </p:sp>
      <p:pic>
        <p:nvPicPr>
          <p:cNvPr id="1026" name="Picture 2" descr="http://www.em-erables-horbourg-wihr.ac-strasbourg.fr/wp-content/uploads/2018/04/Patinoire-Ecole-1024x7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1" y="1262650"/>
            <a:ext cx="7239678" cy="51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d’absence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492896"/>
            <a:ext cx="9601200" cy="3526904"/>
          </a:xfrm>
        </p:spPr>
        <p:txBody>
          <a:bodyPr>
            <a:normAutofit/>
          </a:bodyPr>
          <a:lstStyle/>
          <a:p>
            <a:r>
              <a:rPr lang="fr-FR" sz="2400" dirty="0"/>
              <a:t>D’un intervenant : la séance peut tout de même avoir lieu</a:t>
            </a:r>
          </a:p>
          <a:p>
            <a:pPr marL="0" indent="0">
              <a:buNone/>
            </a:pPr>
            <a:r>
              <a:rPr lang="fr-FR" sz="2400" dirty="0"/>
              <a:t>Pour être dans de bonne conditions de sécurité, présence obligatoire de l’enseignante et d’au moins un intervenant,</a:t>
            </a:r>
          </a:p>
          <a:p>
            <a:r>
              <a:rPr lang="fr-FR" sz="2400" dirty="0"/>
              <a:t>De l’enseignante : la séance est annulée</a:t>
            </a:r>
          </a:p>
        </p:txBody>
      </p:sp>
    </p:spTree>
    <p:extLst>
      <p:ext uri="{BB962C8B-B14F-4D97-AF65-F5344CB8AC3E}">
        <p14:creationId xmlns:p14="http://schemas.microsoft.com/office/powerpoint/2010/main" val="38364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1196752"/>
            <a:ext cx="9144000" cy="1130423"/>
          </a:xfrm>
        </p:spPr>
        <p:txBody>
          <a:bodyPr/>
          <a:lstStyle/>
          <a:p>
            <a:r>
              <a:rPr lang="fr-FR" sz="3600" noProof="1"/>
              <a:t>Rôle de l’enseignant, des intervenants et des accompagnateurs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4" y="2060848"/>
            <a:ext cx="8229600" cy="4320480"/>
          </a:xfrm>
        </p:spPr>
        <p:txBody>
          <a:bodyPr>
            <a:normAutofit lnSpcReduction="10000"/>
          </a:bodyPr>
          <a:lstStyle/>
          <a:p>
            <a:r>
              <a:rPr lang="fr-FR" sz="3200" dirty="0"/>
              <a:t>L’enseignante :</a:t>
            </a:r>
          </a:p>
          <a:p>
            <a:pPr algn="just"/>
            <a:endParaRPr lang="fr-F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prépare le programme des compétences qu’elle souhaite développer chez les enfants.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imagine les scénarios des séances.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évalue les prises de risques et adapte la séance au niveau du groupe.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veille au respect des consignes et de la sécurité.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annonce le contenu des séances aux intervenants au début du cycle et tout au long des séances.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En fin de séance, elle discute avec les intervenantes pour prévoir des relances ou énoncer les problèmes qui seront à résoudre pour les prochaines séances.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708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1844" y="908720"/>
            <a:ext cx="10513168" cy="5760640"/>
          </a:xfrm>
        </p:spPr>
        <p:txBody>
          <a:bodyPr>
            <a:normAutofit lnSpcReduction="10000"/>
          </a:bodyPr>
          <a:lstStyle/>
          <a:p>
            <a:r>
              <a:rPr lang="fr-FR" sz="3000" dirty="0"/>
              <a:t>Les intervenants :</a:t>
            </a:r>
          </a:p>
          <a:p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Ils connaissent le contenu des séances grâce au projet pédagogique.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Ils prennent un groupe en charge : l’enseignante leur aura donné le contenu de la séance ou leur aura indiqué les règles d’un jeu ou encore aura mis un parcours en place.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Ils prennent en charge des enfants ne pouvant s’intégrer momentanément au groupe.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Ils rassurent, relèvent, encouragent, reprennent une consigne mal comprise.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Ils aident à rééquiper correctement un enfant.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Ils aident à la mise en place des jeux, des parcours.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Ils assurent la surveillance.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Ils signalent tout problème : comportement, blessure, …</a:t>
            </a: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5860" y="990600"/>
            <a:ext cx="10153127" cy="5462736"/>
          </a:xfrm>
        </p:spPr>
        <p:txBody>
          <a:bodyPr>
            <a:normAutofit lnSpcReduction="10000"/>
          </a:bodyPr>
          <a:lstStyle/>
          <a:p>
            <a:r>
              <a:rPr lang="fr-FR" sz="3200" dirty="0"/>
              <a:t>Les Accompagnateurs : ATSEM et parents</a:t>
            </a:r>
          </a:p>
          <a:p>
            <a:pPr algn="just"/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aident à l’habillage et à la préparation des enfants.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veillent au chaussage et à la tenue vestimentaire des enfants avant qu’ils ne montent sur la glace.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aident aux rassemblement dans le calme avant l’activité.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permettent par leur efficacité la concertation entre enseignante et intervenants.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montrent le bon exemple par leur comportement.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cherchent le matériel dans le local à la demande de l’enseignante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accompagnent aux toilettes si nécessaire.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restent DISCRETS pendant le déroulement des séances.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n’interviennent pas auprès des enfants et limitent le nombre de photos souvenirs…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NE PEUVENT ACCEDER A LA PISTE DE PATINAGE </a:t>
            </a:r>
          </a:p>
        </p:txBody>
      </p:sp>
    </p:spTree>
    <p:extLst>
      <p:ext uri="{BB962C8B-B14F-4D97-AF65-F5344CB8AC3E}">
        <p14:creationId xmlns:p14="http://schemas.microsoft.com/office/powerpoint/2010/main" val="36036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908" y="332656"/>
            <a:ext cx="9601200" cy="735360"/>
          </a:xfrm>
        </p:spPr>
        <p:txBody>
          <a:bodyPr/>
          <a:lstStyle/>
          <a:p>
            <a:r>
              <a:rPr lang="fr-FR" noProof="1"/>
              <a:t>Comment s’équiper pour monter sur la glace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772" y="1196752"/>
            <a:ext cx="8208912" cy="52565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noProof="1"/>
              <a:t>L’équipement du patineur</a:t>
            </a:r>
          </a:p>
          <a:p>
            <a:r>
              <a:rPr lang="fr-FR" noProof="1"/>
              <a:t>Un casque et des patins fournis par la patinoire</a:t>
            </a:r>
          </a:p>
          <a:p>
            <a:r>
              <a:rPr lang="fr-FR" noProof="1"/>
              <a:t>Des gants ou des moufles imperméables en gore-tex (pour le ski) pour avoir les doigts au chaud et au sec. PAS DE GANTS EN LAINE</a:t>
            </a:r>
          </a:p>
          <a:p>
            <a:r>
              <a:rPr lang="fr-FR" noProof="1"/>
              <a:t>Des chaussettes hautes, type jambières ou chaussettes de ski pour ne pas être blessé par les chaussures montantes</a:t>
            </a:r>
          </a:p>
          <a:p>
            <a:r>
              <a:rPr lang="fr-FR" noProof="1"/>
              <a:t>Une tenue confortable : pantalon chaud et une veste polaire. L</a:t>
            </a:r>
            <a:r>
              <a:rPr lang="fr-FR" dirty="0"/>
              <a:t>es enfants doivent avoir chaud mais ne pas être gênés dans leur mouvement</a:t>
            </a:r>
            <a:endParaRPr lang="fr-FR" noProof="1"/>
          </a:p>
          <a:p>
            <a:r>
              <a:rPr lang="fr-FR" noProof="1"/>
              <a:t>Des sous-vêtements chauds</a:t>
            </a:r>
          </a:p>
          <a:p>
            <a:r>
              <a:rPr lang="fr-FR" dirty="0"/>
              <a:t>Lors des premières séances les enfants pratiqueront certainement le « quatre pattes », Un pantalon de rechange est recommandé si les enfants sont mouillés à la fin de la séance.</a:t>
            </a:r>
          </a:p>
          <a:p>
            <a:r>
              <a:rPr lang="fr-FR" noProof="1"/>
              <a:t>TOUT L’EQUIPEMENT (gants et vêtements) DOIT EST MARQUE AU NOM DE L’ENFANT et rangé dans un sac à dos</a:t>
            </a:r>
          </a:p>
          <a:p>
            <a:r>
              <a:rPr lang="fr-FR" noProof="1"/>
              <a:t>Une petite bouteille d’eau en plastique</a:t>
            </a:r>
          </a:p>
          <a:p>
            <a:endParaRPr lang="fr-FR" noProof="1"/>
          </a:p>
          <a:p>
            <a:endParaRPr lang="fr-FR" noProof="1"/>
          </a:p>
          <a:p>
            <a:endParaRPr lang="fr-FR" noProof="1"/>
          </a:p>
          <a:p>
            <a:pPr marL="0" indent="0">
              <a:buNone/>
            </a:pPr>
            <a:endParaRPr lang="fr-FR" noProof="1"/>
          </a:p>
          <a:p>
            <a:endParaRPr lang="fr-FR" dirty="0"/>
          </a:p>
        </p:txBody>
      </p:sp>
      <p:pic>
        <p:nvPicPr>
          <p:cNvPr id="5122" name="Picture 2" descr="http://www.em-erables-horbourg-wihr.ac-strasbourg.fr/classe1/wp-content/uploads/2017/04/IMG_7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r="16911"/>
          <a:stretch/>
        </p:blipFill>
        <p:spPr bwMode="auto">
          <a:xfrm>
            <a:off x="8686700" y="2165311"/>
            <a:ext cx="3343208" cy="33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recommandations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988840"/>
            <a:ext cx="9601200" cy="4030960"/>
          </a:xfrm>
        </p:spPr>
        <p:txBody>
          <a:bodyPr/>
          <a:lstStyle/>
          <a:p>
            <a:r>
              <a:rPr lang="fr-FR" sz="2400" dirty="0"/>
              <a:t>Pour les filles : pas de jupe, de collant ou de legging. Le pantalon est obligatoire</a:t>
            </a:r>
          </a:p>
          <a:p>
            <a:r>
              <a:rPr lang="fr-FR" sz="2400"/>
              <a:t>ATENTION </a:t>
            </a:r>
            <a:r>
              <a:rPr lang="fr-FR" sz="2400" dirty="0"/>
              <a:t>AUX COIFFURES TROP « VOLUMINEUSES » comme les chignons, les couettes les coiffures avec des perles… qui empêche le port du casque qui est OBLIGATOIRE pour monter sur glace.</a:t>
            </a:r>
          </a:p>
          <a:p>
            <a:r>
              <a:rPr lang="fr-FR" sz="2400" dirty="0"/>
              <a:t>Pas de Jeans à trous au niveau du genou</a:t>
            </a:r>
          </a:p>
          <a:p>
            <a:r>
              <a:rPr lang="fr-FR" sz="2400" dirty="0"/>
              <a:t>Pas de bijou, de clés autour du cou, de sacoche, sac et autres accessoires pouvant gêner l’aisance du patineur.</a:t>
            </a:r>
            <a:endParaRPr lang="fr-FR" sz="2400" noProof="1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3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pratiques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204864"/>
            <a:ext cx="9601200" cy="4191000"/>
          </a:xfrm>
        </p:spPr>
        <p:txBody>
          <a:bodyPr/>
          <a:lstStyle/>
          <a:p>
            <a:r>
              <a:rPr lang="fr-FR" dirty="0"/>
              <a:t>Tous les jeudis après-midi, du 25 novembre au 3 février</a:t>
            </a:r>
          </a:p>
          <a:p>
            <a:r>
              <a:rPr lang="fr-FR" dirty="0"/>
              <a:t>Arrivée à l’école, à 13h35</a:t>
            </a:r>
          </a:p>
          <a:p>
            <a:r>
              <a:rPr lang="fr-FR" dirty="0"/>
              <a:t>Départ du bus à 13h45</a:t>
            </a:r>
          </a:p>
          <a:p>
            <a:r>
              <a:rPr lang="fr-FR" dirty="0"/>
              <a:t>Séance de 14h 30à 15h15</a:t>
            </a:r>
          </a:p>
          <a:p>
            <a:r>
              <a:rPr lang="fr-FR" dirty="0"/>
              <a:t>Départ de la patinoire vers 15h30</a:t>
            </a:r>
          </a:p>
          <a:p>
            <a:r>
              <a:rPr lang="fr-FR" dirty="0"/>
              <a:t>Retour à l’école vers 15h50</a:t>
            </a:r>
          </a:p>
        </p:txBody>
      </p:sp>
    </p:spTree>
    <p:extLst>
      <p:ext uri="{BB962C8B-B14F-4D97-AF65-F5344CB8AC3E}">
        <p14:creationId xmlns:p14="http://schemas.microsoft.com/office/powerpoint/2010/main" val="9224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Caractéristiques de l’activité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La pratique du patinage permet à l’enfant de construire son équilibre personnel, en acceptant l’idée de le perdre pour apprendre à le retrouver.</a:t>
            </a:r>
          </a:p>
          <a:p>
            <a:r>
              <a:rPr lang="fr-FR" sz="3200" dirty="0"/>
              <a:t>A la patinoire, il s’agit de permettre aux enfants :</a:t>
            </a:r>
          </a:p>
          <a:p>
            <a:pPr marL="0" indent="0">
              <a:buNone/>
            </a:pPr>
            <a:r>
              <a:rPr lang="fr-FR" sz="3200" dirty="0"/>
              <a:t> - l’exploration d’un milieu spécifique </a:t>
            </a:r>
          </a:p>
          <a:p>
            <a:pPr>
              <a:buFontTx/>
              <a:buChar char="-"/>
            </a:pPr>
            <a:r>
              <a:rPr lang="fr-FR" sz="3200" dirty="0"/>
              <a:t>des évolutions nombreuses et variées en situation de découverte et d’apprentissage à caractère ludique </a:t>
            </a:r>
          </a:p>
        </p:txBody>
      </p:sp>
    </p:spTree>
    <p:extLst>
      <p:ext uri="{BB962C8B-B14F-4D97-AF65-F5344CB8AC3E}">
        <p14:creationId xmlns:p14="http://schemas.microsoft.com/office/powerpoint/2010/main" val="17213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équilibre demande de développer :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780" y="1650393"/>
            <a:ext cx="6408712" cy="43708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400" dirty="0"/>
              <a:t>→ </a:t>
            </a:r>
            <a:r>
              <a:rPr lang="fr-FR" sz="2800" u="sng" dirty="0"/>
              <a:t>Des capacités motrices </a:t>
            </a:r>
            <a:r>
              <a:rPr lang="fr-FR" sz="2800" dirty="0"/>
              <a:t>: </a:t>
            </a:r>
          </a:p>
          <a:p>
            <a:pPr>
              <a:buFontTx/>
              <a:buChar char="-"/>
            </a:pPr>
            <a:r>
              <a:rPr lang="fr-FR" sz="2800" dirty="0"/>
              <a:t>maîtriser un déplacement sur des appuis fuyants</a:t>
            </a:r>
          </a:p>
          <a:p>
            <a:pPr>
              <a:buFontTx/>
              <a:buChar char="-"/>
            </a:pPr>
            <a:r>
              <a:rPr lang="fr-FR" sz="2800" dirty="0"/>
              <a:t>maîtriser sa vitesse et sa trajectoire dans un milieu encombré par d’autres enfants et du matériel </a:t>
            </a:r>
          </a:p>
          <a:p>
            <a:pPr>
              <a:buFontTx/>
              <a:buChar char="-"/>
            </a:pPr>
            <a:r>
              <a:rPr lang="fr-FR" sz="2800" dirty="0"/>
              <a:t>combiner des actions différentes </a:t>
            </a:r>
          </a:p>
          <a:p>
            <a:pPr>
              <a:buFontTx/>
              <a:buChar char="-"/>
            </a:pPr>
            <a:r>
              <a:rPr lang="fr-FR" sz="2800" dirty="0"/>
              <a:t>utiliser un déséquilibre… </a:t>
            </a:r>
          </a:p>
          <a:p>
            <a:pPr marL="0" indent="0">
              <a:buNone/>
            </a:pPr>
            <a:r>
              <a:rPr lang="fr-FR" sz="2800" dirty="0"/>
              <a:t>→ </a:t>
            </a:r>
            <a:r>
              <a:rPr lang="fr-FR" sz="2800" u="sng" dirty="0"/>
              <a:t>Des capacités cognitives : </a:t>
            </a:r>
          </a:p>
          <a:p>
            <a:pPr>
              <a:buFontTx/>
              <a:buChar char="-"/>
            </a:pPr>
            <a:r>
              <a:rPr lang="fr-FR" sz="2800" dirty="0"/>
              <a:t>organiser des actions en fonction de règles</a:t>
            </a:r>
          </a:p>
          <a:p>
            <a:pPr>
              <a:buFontTx/>
              <a:buChar char="-"/>
            </a:pPr>
            <a:r>
              <a:rPr lang="fr-FR" sz="2800" dirty="0"/>
              <a:t>mémoriser plusieurs consignes… </a:t>
            </a:r>
          </a:p>
          <a:p>
            <a:endParaRPr lang="fr-FR" sz="2400" dirty="0"/>
          </a:p>
        </p:txBody>
      </p:sp>
      <p:pic>
        <p:nvPicPr>
          <p:cNvPr id="3074" name="Picture 2" descr="http://www.em-erables-horbourg-wihr.ac-strasbourg.fr/classe1/wp-content/uploads/2017/03/IMG_6876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206084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équilibre demande de développer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060848"/>
            <a:ext cx="9601200" cy="3958952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→ </a:t>
            </a:r>
            <a:r>
              <a:rPr lang="fr-FR" sz="2800" u="sng" dirty="0"/>
              <a:t>Des capacités affectives : </a:t>
            </a:r>
          </a:p>
          <a:p>
            <a:pPr>
              <a:buFontTx/>
              <a:buChar char="-"/>
            </a:pPr>
            <a:r>
              <a:rPr lang="fr-FR" sz="2800" dirty="0"/>
              <a:t>accepter l’idée de se déstabiliser </a:t>
            </a:r>
          </a:p>
          <a:p>
            <a:pPr>
              <a:buFontTx/>
              <a:buChar char="-"/>
            </a:pPr>
            <a:r>
              <a:rPr lang="fr-FR" sz="2800" dirty="0"/>
              <a:t>oser réaliser des actions dans un milieu aménagé </a:t>
            </a:r>
          </a:p>
          <a:p>
            <a:pPr>
              <a:buFontTx/>
              <a:buChar char="-"/>
            </a:pPr>
            <a:r>
              <a:rPr lang="fr-FR" sz="2800" dirty="0"/>
              <a:t>contrôler ses émotions et leurs effets en situation de difficultés </a:t>
            </a:r>
          </a:p>
          <a:p>
            <a:pPr marL="0" indent="0">
              <a:buNone/>
            </a:pPr>
            <a:r>
              <a:rPr lang="fr-FR" sz="2800" dirty="0"/>
              <a:t>- participer avec les autres à des actions communes.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8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Grandir et s’affirmer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060848"/>
            <a:ext cx="9601200" cy="3958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Outre l’amélioration de son équilibre, le patinage va permettre à l’enfant de : </a:t>
            </a:r>
          </a:p>
          <a:p>
            <a:pPr>
              <a:buFontTx/>
              <a:buChar char="-"/>
            </a:pPr>
            <a:r>
              <a:rPr lang="fr-FR" sz="2400" dirty="0"/>
              <a:t>connaître ses possibilités et ses limites </a:t>
            </a:r>
          </a:p>
          <a:p>
            <a:pPr>
              <a:buFontTx/>
              <a:buChar char="-"/>
            </a:pPr>
            <a:r>
              <a:rPr lang="fr-FR" sz="2400" dirty="0"/>
              <a:t>adapter son action à ses possibilités </a:t>
            </a:r>
          </a:p>
          <a:p>
            <a:pPr>
              <a:buFontTx/>
              <a:buChar char="-"/>
            </a:pPr>
            <a:r>
              <a:rPr lang="fr-FR" sz="2400" dirty="0"/>
              <a:t>s’adapter à un milieu différent </a:t>
            </a:r>
          </a:p>
          <a:p>
            <a:pPr>
              <a:buFontTx/>
              <a:buChar char="-"/>
            </a:pPr>
            <a:r>
              <a:rPr lang="fr-FR" sz="2400" dirty="0"/>
              <a:t>construire sa propre balance « sécurité/risque » </a:t>
            </a:r>
          </a:p>
          <a:p>
            <a:pPr marL="0" indent="0">
              <a:buNone/>
            </a:pPr>
            <a:r>
              <a:rPr lang="fr-FR" sz="2400" dirty="0"/>
              <a:t>- progresser vers l’autonomie et la responsabilisation…</a:t>
            </a:r>
          </a:p>
        </p:txBody>
      </p:sp>
    </p:spTree>
    <p:extLst>
      <p:ext uri="{BB962C8B-B14F-4D97-AF65-F5344CB8AC3E}">
        <p14:creationId xmlns:p14="http://schemas.microsoft.com/office/powerpoint/2010/main" val="19606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Règles d’or sur la glace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259" y="2008473"/>
            <a:ext cx="9601200" cy="3958952"/>
          </a:xfrm>
        </p:spPr>
        <p:txBody>
          <a:bodyPr>
            <a:normAutofit/>
          </a:bodyPr>
          <a:lstStyle/>
          <a:p>
            <a:r>
              <a:rPr lang="fr-FR" sz="2400" dirty="0"/>
              <a:t>Je porte mon casque et mes gants avant de monter sur la piste</a:t>
            </a:r>
          </a:p>
          <a:p>
            <a:r>
              <a:rPr lang="fr-FR" sz="2400" dirty="0"/>
              <a:t>Je ne laisse pas les mains au sol</a:t>
            </a:r>
          </a:p>
          <a:p>
            <a:r>
              <a:rPr lang="fr-FR" sz="2400" dirty="0"/>
              <a:t>Je ne bouscule pas</a:t>
            </a:r>
          </a:p>
          <a:p>
            <a:r>
              <a:rPr lang="fr-FR" sz="2400" dirty="0"/>
              <a:t>Je m’arrête tout seul</a:t>
            </a:r>
          </a:p>
          <a:p>
            <a:r>
              <a:rPr lang="fr-FR" sz="2400" dirty="0"/>
              <a:t>Je ne m’accroche à personne</a:t>
            </a:r>
          </a:p>
          <a:p>
            <a:r>
              <a:rPr lang="fr-FR" sz="2400" dirty="0"/>
              <a:t>Je ne fais pas de trous sur la glace</a:t>
            </a:r>
          </a:p>
          <a:p>
            <a:r>
              <a:rPr lang="fr-FR" sz="2400" dirty="0"/>
              <a:t>Je me relève tout seul</a:t>
            </a:r>
          </a:p>
        </p:txBody>
      </p:sp>
      <p:pic>
        <p:nvPicPr>
          <p:cNvPr id="4098" name="Picture 2" descr="http://www.em-erables-horbourg-wihr.ac-strasbourg.fr/classe1/wp-content/uploads/2017/03/IMG_6821-300x2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2"/>
          <a:stretch/>
        </p:blipFill>
        <p:spPr bwMode="auto">
          <a:xfrm>
            <a:off x="6526460" y="2852936"/>
            <a:ext cx="3039854" cy="28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Aquarelle (grand écran)</Template>
  <TotalTime>0</TotalTime>
  <Words>1298</Words>
  <Application>Microsoft Office PowerPoint</Application>
  <PresentationFormat>Personnalisé</PresentationFormat>
  <Paragraphs>131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Palatino Linotype</vt:lpstr>
      <vt:lpstr>Watercolor_16x9</vt:lpstr>
      <vt:lpstr>Cycle « patinage sur glace »</vt:lpstr>
      <vt:lpstr>Comment s’équiper pour monter sur la glace ?</vt:lpstr>
      <vt:lpstr>Quelques recommandations</vt:lpstr>
      <vt:lpstr>Questions pratiques</vt:lpstr>
      <vt:lpstr>Caractéristiques de l’activité</vt:lpstr>
      <vt:lpstr>Construire son équilibre demande de développer :  </vt:lpstr>
      <vt:lpstr>Construire son équilibre demande de développer :</vt:lpstr>
      <vt:lpstr>Grandir et s’affirmer</vt:lpstr>
      <vt:lpstr>Règles d’or sur la glace</vt:lpstr>
      <vt:lpstr>Déroulement général des séances</vt:lpstr>
      <vt:lpstr>Partir du stade de l’enfant MARCHEUR pour aller vers le stade de l’enfant PATINEUR</vt:lpstr>
      <vt:lpstr>Partir du stade de l’enfant MARCHEUR pour aller vers le stade de l’enfant PATINEUR</vt:lpstr>
      <vt:lpstr>Partir du stade de l’enfant MARCHEUR pour aller vers le stade de l’enfant PATINEUR</vt:lpstr>
      <vt:lpstr>Présentation PowerPoint</vt:lpstr>
      <vt:lpstr>Diplôme remis en fin de cycle</vt:lpstr>
      <vt:lpstr>En cas d’absence</vt:lpstr>
      <vt:lpstr>Rôle de l’enseignant, des intervenants et des accompagnateurs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2017-01-13T12:40:09Z</dcterms:created>
  <dcterms:modified xsi:type="dcterms:W3CDTF">2021-11-12T15:43:33Z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